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66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DE3B5-5B2F-4B96-B578-13F7B64BD472}" type="datetimeFigureOut">
              <a:rPr lang="pl-PL" smtClean="0"/>
              <a:t>14.03.2024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774AD5C4-C87F-4C97-9F24-58EB8D4E5A52}" type="slidenum">
              <a:rPr lang="pl-PL" smtClean="0"/>
              <a:t>‹#›</a:t>
            </a:fld>
            <a:endParaRPr lang="pl-PL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659710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DE3B5-5B2F-4B96-B578-13F7B64BD472}" type="datetimeFigureOut">
              <a:rPr lang="pl-PL" smtClean="0"/>
              <a:t>14.03.2024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AD5C4-C87F-4C97-9F24-58EB8D4E5A52}" type="slidenum">
              <a:rPr lang="pl-PL" smtClean="0"/>
              <a:t>‹#›</a:t>
            </a:fld>
            <a:endParaRPr lang="pl-PL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127302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DE3B5-5B2F-4B96-B578-13F7B64BD472}" type="datetimeFigureOut">
              <a:rPr lang="pl-PL" smtClean="0"/>
              <a:t>14.03.2024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AD5C4-C87F-4C97-9F24-58EB8D4E5A52}" type="slidenum">
              <a:rPr lang="pl-PL" smtClean="0"/>
              <a:t>‹#›</a:t>
            </a:fld>
            <a:endParaRPr lang="pl-PL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659311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DE3B5-5B2F-4B96-B578-13F7B64BD472}" type="datetimeFigureOut">
              <a:rPr lang="pl-PL" smtClean="0"/>
              <a:t>14.03.2024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AD5C4-C87F-4C97-9F24-58EB8D4E5A52}" type="slidenum">
              <a:rPr lang="pl-PL" smtClean="0"/>
              <a:t>‹#›</a:t>
            </a:fld>
            <a:endParaRPr lang="pl-PL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157826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DE3B5-5B2F-4B96-B578-13F7B64BD472}" type="datetimeFigureOut">
              <a:rPr lang="pl-PL" smtClean="0"/>
              <a:t>14.03.2024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AD5C4-C87F-4C97-9F24-58EB8D4E5A52}" type="slidenum">
              <a:rPr lang="pl-PL" smtClean="0"/>
              <a:t>‹#›</a:t>
            </a:fld>
            <a:endParaRPr lang="pl-PL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0486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DE3B5-5B2F-4B96-B578-13F7B64BD472}" type="datetimeFigureOut">
              <a:rPr lang="pl-PL" smtClean="0"/>
              <a:t>14.03.2024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AD5C4-C87F-4C97-9F24-58EB8D4E5A52}" type="slidenum">
              <a:rPr lang="pl-PL" smtClean="0"/>
              <a:t>‹#›</a:t>
            </a:fld>
            <a:endParaRPr lang="pl-PL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712397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DE3B5-5B2F-4B96-B578-13F7B64BD472}" type="datetimeFigureOut">
              <a:rPr lang="pl-PL" smtClean="0"/>
              <a:t>14.03.2024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AD5C4-C87F-4C97-9F24-58EB8D4E5A52}" type="slidenum">
              <a:rPr lang="pl-PL" smtClean="0"/>
              <a:t>‹#›</a:t>
            </a:fld>
            <a:endParaRPr lang="pl-PL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687119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DE3B5-5B2F-4B96-B578-13F7B64BD472}" type="datetimeFigureOut">
              <a:rPr lang="pl-PL" smtClean="0"/>
              <a:t>14.03.2024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AD5C4-C87F-4C97-9F24-58EB8D4E5A52}" type="slidenum">
              <a:rPr lang="pl-PL" smtClean="0"/>
              <a:t>‹#›</a:t>
            </a:fld>
            <a:endParaRPr lang="pl-PL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82046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DE3B5-5B2F-4B96-B578-13F7B64BD472}" type="datetimeFigureOut">
              <a:rPr lang="pl-PL" smtClean="0"/>
              <a:t>14.03.2024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AD5C4-C87F-4C97-9F24-58EB8D4E5A5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372634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DE3B5-5B2F-4B96-B578-13F7B64BD472}" type="datetimeFigureOut">
              <a:rPr lang="pl-PL" smtClean="0"/>
              <a:t>14.03.2024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AD5C4-C87F-4C97-9F24-58EB8D4E5A52}" type="slidenum">
              <a:rPr lang="pl-PL" smtClean="0"/>
              <a:t>‹#›</a:t>
            </a:fld>
            <a:endParaRPr lang="pl-PL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248442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2D0DE3B5-5B2F-4B96-B578-13F7B64BD472}" type="datetimeFigureOut">
              <a:rPr lang="pl-PL" smtClean="0"/>
              <a:t>14.03.2024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AD5C4-C87F-4C97-9F24-58EB8D4E5A52}" type="slidenum">
              <a:rPr lang="pl-PL" smtClean="0"/>
              <a:t>‹#›</a:t>
            </a:fld>
            <a:endParaRPr lang="pl-PL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381649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0DE3B5-5B2F-4B96-B578-13F7B64BD472}" type="datetimeFigureOut">
              <a:rPr lang="pl-PL" smtClean="0"/>
              <a:t>14.03.2024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774AD5C4-C87F-4C97-9F24-58EB8D4E5A52}" type="slidenum">
              <a:rPr lang="pl-PL" smtClean="0"/>
              <a:t>‹#›</a:t>
            </a:fld>
            <a:endParaRPr lang="pl-PL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809051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8D3957C-4744-CAE5-B77E-7096C6C55D9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3000" b="1" dirty="0"/>
              <a:t>„Postępowanie spadkowe – dziedziczenie ustawowe i testamentowe, stwierdzenie nabycia spadku - podstawowe informacje”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CF86A819-CCA5-8825-D5AD-4430078EE1D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2095155"/>
          </a:xfrm>
        </p:spPr>
        <p:txBody>
          <a:bodyPr>
            <a:normAutofit fontScale="85000" lnSpcReduction="10000"/>
          </a:bodyPr>
          <a:lstStyle/>
          <a:p>
            <a:pPr algn="ctr"/>
            <a:r>
              <a:rPr lang="pl-PL" b="1" dirty="0"/>
              <a:t>Projekt „Prowadzenie Punktu Nieodpłatnej Pomocy Prawnej w Nowym Sączu” współfinansowany ze środków Powiatu Nowosądeckiego.</a:t>
            </a:r>
          </a:p>
          <a:p>
            <a:pPr algn="ctr"/>
            <a:r>
              <a:rPr lang="pl-PL" b="1" dirty="0"/>
              <a:t>-Edukacja Szkolna Przeciwko Wykluczeniu Prawnemu prowadzona przez Ministerstwo Sprawiedliwości-</a:t>
            </a:r>
          </a:p>
          <a:p>
            <a:pPr algn="ctr"/>
            <a:r>
              <a:rPr lang="pl-PL" b="1" dirty="0"/>
              <a:t>Radca prawny Władysław Pasoń </a:t>
            </a:r>
          </a:p>
          <a:p>
            <a:pPr algn="ctr"/>
            <a:r>
              <a:rPr lang="pl-PL" b="1" dirty="0"/>
              <a:t>2024</a:t>
            </a:r>
          </a:p>
          <a:p>
            <a:pPr algn="ctr"/>
            <a:endParaRPr lang="pl-PL" b="1" dirty="0"/>
          </a:p>
        </p:txBody>
      </p:sp>
      <p:pic>
        <p:nvPicPr>
          <p:cNvPr id="5" name="Obraz 4">
            <a:extLst>
              <a:ext uri="{FF2B5EF4-FFF2-40B4-BE49-F238E27FC236}">
                <a16:creationId xmlns:a16="http://schemas.microsoft.com/office/drawing/2014/main" id="{347C4B12-4C99-D6CF-D410-B1963D17770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3637" y="273013"/>
            <a:ext cx="1800000" cy="18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93906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B942A62-97C9-9369-D818-4FB8AE43FB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Wniosek do sądu – stwierdzenie nabycia spadku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91A6550-BC46-A117-527B-177E42710D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l-PL" dirty="0"/>
              <a:t>Wniosek podlega opłacie zgodnie z przepisami Ustawy o kosztach sądowych w sprawach cywilnych, którą należy uiścić do właściwego sądu.</a:t>
            </a:r>
          </a:p>
          <a:p>
            <a:pPr algn="just"/>
            <a:r>
              <a:rPr lang="pl-PL" dirty="0"/>
              <a:t> Sąd po rozpoznaniu sprawy wydaje postanowienie o stwierdzeniu nabycia spadku na rzecz osób, które nabyły prawa do spadku. </a:t>
            </a:r>
          </a:p>
          <a:p>
            <a:pPr algn="just"/>
            <a:r>
              <a:rPr lang="pl-PL" dirty="0"/>
              <a:t>Na podstawie prawomocnego postanowienia, spadkobiercy stają się współwłaścicielami majątku zmarłego, który następnie mogą między sobą podzielić przeprowadzając tzw. dział spadku.</a:t>
            </a:r>
          </a:p>
        </p:txBody>
      </p:sp>
    </p:spTree>
    <p:extLst>
      <p:ext uri="{BB962C8B-B14F-4D97-AF65-F5344CB8AC3E}">
        <p14:creationId xmlns:p14="http://schemas.microsoft.com/office/powerpoint/2010/main" val="3162458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A513450-AA19-A731-CDB5-EC5868E82E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Poświadczenie dziedziczenia u notariusza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45E9738-53F6-10A1-4853-21CC02CF72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l-PL" dirty="0"/>
              <a:t>Jest to procedura szybsza niż postępowanie sądowe o stwierdzenia nabycia spadku ale wymaga obecności wszystkich ustawowych spadkobierców. </a:t>
            </a:r>
          </a:p>
          <a:p>
            <a:pPr algn="just"/>
            <a:r>
              <a:rPr lang="pl-PL" dirty="0"/>
              <a:t>Sporządzenie aktu poświadczenia dziedziczenia jest niezależne od ostatniego miejsca stałego pobytu zmarłego, a więc można udać się do notariusza w dowolnej miejscowości. </a:t>
            </a:r>
          </a:p>
          <a:p>
            <a:pPr algn="just"/>
            <a:r>
              <a:rPr lang="pl-PL" dirty="0"/>
              <a:t>Warunkiem sporządzenia przez notariusza aktu poświadczenia dziedziczenia jest zgodność spadkobierców co do nabywanych praw do spadku, ponieważ sporządza się go na podstawie ich zgodnych oświadczeń. </a:t>
            </a:r>
          </a:p>
        </p:txBody>
      </p:sp>
    </p:spTree>
    <p:extLst>
      <p:ext uri="{BB962C8B-B14F-4D97-AF65-F5344CB8AC3E}">
        <p14:creationId xmlns:p14="http://schemas.microsoft.com/office/powerpoint/2010/main" val="16327220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A513450-AA19-A731-CDB5-EC5868E82E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Poświadczenie dziedziczenia u notariusza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45E9738-53F6-10A1-4853-21CC02CF72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l-PL" dirty="0"/>
              <a:t>Po zarejestrowaniu przez notariusza aktu poświadczenia dziedziczenia, ma on taką samą moc prawną jak postanowienie sądu i na jego podstawie spadkobiercy stają się współwłaścicielami majątku zmarłego, który następnie mogą między sobą podzielić przeprowadzając tzw. dział spadku.</a:t>
            </a:r>
          </a:p>
          <a:p>
            <a:pPr algn="just"/>
            <a:r>
              <a:rPr lang="pl-PL" dirty="0"/>
              <a:t>Ostatecznie, zgodnie z art. 1025 § 2 </a:t>
            </a:r>
            <a:r>
              <a:rPr lang="pl-PL" dirty="0" err="1"/>
              <a:t>kc</a:t>
            </a:r>
            <a:r>
              <a:rPr lang="pl-PL" dirty="0"/>
              <a:t>, domniemywa się, że osoba, która uzyskała stwierdzenie nabycia spadku albo poświadczenie dziedziczenia, jest spadkobiercą.</a:t>
            </a:r>
          </a:p>
          <a:p>
            <a:pPr algn="just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99396072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E2EF7F7-A5E9-F668-69A7-8DF1C9A879F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4000" dirty="0"/>
              <a:t>„Dział spadku i zachowek – zagadnienia ogólne”</a:t>
            </a:r>
          </a:p>
        </p:txBody>
      </p:sp>
    </p:spTree>
    <p:extLst>
      <p:ext uri="{BB962C8B-B14F-4D97-AF65-F5344CB8AC3E}">
        <p14:creationId xmlns:p14="http://schemas.microsoft.com/office/powerpoint/2010/main" val="169692629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BACF85C-DB42-5948-EB68-C74BDBDACA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Dział spadku		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3AB1ED3-C111-77CF-B4A7-65E8C7D3E6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l-PL" dirty="0"/>
              <a:t>Po przeprowadzeniu procedury stwierdzenia nabycia spadku przed sądem lub poświadczenia dziedziczenia przed notariuszem, spadkobiercy nabywają prawa do spadku i jeżeli jest ich kilku, stają się współwłaścicielami praw majątkowych pozostałych po zmarłym. </a:t>
            </a:r>
          </a:p>
          <a:p>
            <a:pPr algn="just"/>
            <a:r>
              <a:rPr lang="pl-PL" dirty="0"/>
              <a:t>Wspólność majątku spadkowego między spadkobiercami polega na tym, że każdy z nich posiada udział wyrażony w części ułamkowej (np. każdy z trzech spadkobierców X,Y,Z ma po 1/3 udziału we własności nieruchomości pozostałej po zmarłym).</a:t>
            </a:r>
          </a:p>
        </p:txBody>
      </p:sp>
    </p:spTree>
    <p:extLst>
      <p:ext uri="{BB962C8B-B14F-4D97-AF65-F5344CB8AC3E}">
        <p14:creationId xmlns:p14="http://schemas.microsoft.com/office/powerpoint/2010/main" val="421984452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2E2501C-3F39-1A19-13C9-0C53AC2240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Dział spadku – zniesienie współwłasności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4CB18DA-464D-CA9A-41BC-04A348D7A7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l-PL" sz="2400" dirty="0"/>
              <a:t>Aby zerwać więź współwłasności między spadkobiercami, powinni oni przeprowadzić procedurę związaną ze zniesieniem współwłasności (tzw. dział spadku). </a:t>
            </a:r>
          </a:p>
          <a:p>
            <a:pPr algn="just"/>
            <a:r>
              <a:rPr lang="pl-PL" sz="2400" dirty="0"/>
              <a:t>Zgodnie bowiem z art. 1037 § 1 </a:t>
            </a:r>
            <a:r>
              <a:rPr lang="pl-PL" sz="2400" dirty="0" err="1"/>
              <a:t>kc</a:t>
            </a:r>
            <a:r>
              <a:rPr lang="pl-PL" sz="2400" dirty="0"/>
              <a:t> do działu spadku stosuje się przepisy ogólne o zniesieniu współwłasności. I tak, każdy ze współwłaścicieli może żądać zniesienia współwłasności.</a:t>
            </a:r>
          </a:p>
        </p:txBody>
      </p:sp>
    </p:spTree>
    <p:extLst>
      <p:ext uri="{BB962C8B-B14F-4D97-AF65-F5344CB8AC3E}">
        <p14:creationId xmlns:p14="http://schemas.microsoft.com/office/powerpoint/2010/main" val="110826626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A0F8E05-1E87-F448-51DF-69FCAEE7BB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Zniesienie współwłasności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07F9F5B-491B-5F49-0545-17D00487FD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pl-PL" dirty="0"/>
              <a:t>Znieść współwłasność można na trzy sposoby:</a:t>
            </a:r>
          </a:p>
          <a:p>
            <a:pPr algn="just"/>
            <a:r>
              <a:rPr lang="pl-PL" dirty="0"/>
              <a:t>poprzez fizyczny podział rzeczy wspólnej (np. na równe części);</a:t>
            </a:r>
          </a:p>
          <a:p>
            <a:pPr algn="just"/>
            <a:r>
              <a:rPr lang="pl-PL" dirty="0"/>
              <a:t>poprzez przyznanie tej rzeczy jednemu ze współwłaścicieli na własność z obowiązkiem spłat pozostałych współwłaścicieli (spadkobierców);</a:t>
            </a:r>
          </a:p>
          <a:p>
            <a:pPr algn="just"/>
            <a:r>
              <a:rPr lang="pl-PL" dirty="0"/>
              <a:t>poprzez sprzedaż rzeczy wspólnej i podział uzyskanej ze sprzedaży kwoty pomiędzy współwłaścicielami (spadkobiercami) (art. 211, 212 </a:t>
            </a:r>
            <a:r>
              <a:rPr lang="pl-PL" dirty="0" err="1"/>
              <a:t>kc</a:t>
            </a:r>
            <a:r>
              <a:rPr lang="pl-PL" dirty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352283093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6A2905F-1924-C02A-BFB1-88DBB265FC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Umowny dział spadku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5CD3CC4-470F-150E-6A3A-C8DCD5E027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l-PL" dirty="0"/>
              <a:t>Dział spadku może nastąpić na mocy umowy między wszystkimi spadkobiercami (art. 1037 § 1 </a:t>
            </a:r>
            <a:r>
              <a:rPr lang="pl-PL" dirty="0" err="1"/>
              <a:t>kc</a:t>
            </a:r>
            <a:r>
              <a:rPr lang="pl-PL" dirty="0"/>
              <a:t>), ale tylko jeżeli wszyscy spadkobiercy są zgodni w jaki sposób podzielą między sobą spadek. </a:t>
            </a:r>
          </a:p>
          <a:p>
            <a:pPr algn="just"/>
            <a:r>
              <a:rPr lang="pl-PL" dirty="0"/>
              <a:t>Umowa może być zawarta między spadkobiercami w zwykłej formie pisemnej. </a:t>
            </a:r>
          </a:p>
          <a:p>
            <a:pPr algn="just"/>
            <a:r>
              <a:rPr lang="pl-PL" dirty="0"/>
              <a:t>Należy jednak pamiętać, że jeżeli do spadku należy nieruchomość, umowa o dział powinna być zawarta w formie aktu notarialnego (art. 1037 § 2 </a:t>
            </a:r>
            <a:r>
              <a:rPr lang="pl-PL" dirty="0" err="1"/>
              <a:t>kc</a:t>
            </a:r>
            <a:r>
              <a:rPr lang="pl-PL" dirty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277653286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D9D0BDA-D74E-CA91-F193-4ED271B533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Sądowy dział spadku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52DE68B-A8B7-7355-D30C-D24AF6F94E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pl-PL" dirty="0"/>
              <a:t>Do działu spadku dochodzi również na mocy orzeczenia sądu, wydanego na żądanie któregokolwiek ze spadkobierców (art. 1037 § 1 </a:t>
            </a:r>
            <a:r>
              <a:rPr lang="pl-PL" dirty="0" err="1"/>
              <a:t>kc</a:t>
            </a:r>
            <a:r>
              <a:rPr lang="pl-PL" dirty="0"/>
              <a:t>). </a:t>
            </a:r>
          </a:p>
          <a:p>
            <a:pPr algn="just"/>
            <a:r>
              <a:rPr lang="pl-PL" dirty="0"/>
              <a:t>Aby przeprowadzić dział spadku przed sądem, należy złożyć stosowny wniosek do właściwego miejscowo sądu rejonowego (wydział cywilny), opłacić go zgodnie z przepisami Ustawy o kosztach sądowych w sprawach cywilnych, podać dane wnioskodawcy, pozostałych uczestników postępowania, podać co wchodzi w skład spadku, wskazać czego wnioskodawca się domaga (w jaki sposób powinno dojść do zniesienia współwłasności), uzasadnić swój wniosek i wskazać oraz załączyć dowody, jak również odpisy wniosku z załącznikami dla pozostałych uczestników postępowania).</a:t>
            </a:r>
          </a:p>
        </p:txBody>
      </p:sp>
    </p:spTree>
    <p:extLst>
      <p:ext uri="{BB962C8B-B14F-4D97-AF65-F5344CB8AC3E}">
        <p14:creationId xmlns:p14="http://schemas.microsoft.com/office/powerpoint/2010/main" val="128850133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E8224E1-1568-F9D2-E6CC-0471610B6C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zachowek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087EA65-9227-F459-2E69-8A1E63D68B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l-PL" dirty="0"/>
              <a:t>Zachowek jest instytucją uregulowaną w przepisach Kodeksu cywilnego i ma służyć ochronie praw osób najbliższych spadkobiercy. </a:t>
            </a:r>
          </a:p>
          <a:p>
            <a:pPr algn="just"/>
            <a:r>
              <a:rPr lang="pl-PL" dirty="0"/>
              <a:t>Jest to jedna z podstawowych zasad obowiązującego prawa spadkowego. </a:t>
            </a:r>
          </a:p>
          <a:p>
            <a:pPr algn="just"/>
            <a:r>
              <a:rPr lang="pl-PL" dirty="0"/>
              <a:t>Jak zostało bowiem wskazane powyżej, spadkobierca może w formie testamentu powołać do spadku osobę/osoby inne niż dziedzice ustawowi i może to być osoba/osoby nawet spoza kręgu rodziny, a więc osoby obce.</a:t>
            </a:r>
          </a:p>
        </p:txBody>
      </p:sp>
    </p:spTree>
    <p:extLst>
      <p:ext uri="{BB962C8B-B14F-4D97-AF65-F5344CB8AC3E}">
        <p14:creationId xmlns:p14="http://schemas.microsoft.com/office/powerpoint/2010/main" val="28959092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E200C46-4145-65ED-CDFF-9ACE0522BB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dZiedziczenie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C5ACE0A-8140-12BA-C15D-9D33E11786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l-PL" dirty="0"/>
              <a:t>Dziedziczenie to przejście praw i obowiązków zmarłego na jedną lub kilka osób (zwanych spadkobiercami). </a:t>
            </a:r>
          </a:p>
          <a:p>
            <a:pPr algn="just"/>
            <a:r>
              <a:rPr lang="pl-PL" dirty="0"/>
              <a:t>Spadkobierca nabywa spadek z chwilą otwarcia spadku, natomiast spadek otwiera się z chwilą śmieci danej osoby. </a:t>
            </a:r>
          </a:p>
          <a:p>
            <a:pPr algn="just"/>
            <a:r>
              <a:rPr lang="pl-PL" dirty="0"/>
              <a:t>Zgodnie z obowiązującymi przepisami Ustawy Kodeks cywilny (dalej: </a:t>
            </a:r>
            <a:r>
              <a:rPr lang="pl-PL" dirty="0" err="1"/>
              <a:t>kc</a:t>
            </a:r>
            <a:r>
              <a:rPr lang="pl-PL" dirty="0"/>
              <a:t>), powołanie do spadku danej osoby wynika z ustawy lub z testamentu (art. 926 § 1 </a:t>
            </a:r>
            <a:r>
              <a:rPr lang="pl-PL" dirty="0" err="1"/>
              <a:t>kc</a:t>
            </a:r>
            <a:r>
              <a:rPr lang="pl-PL" dirty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264584736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BADD9B3-D006-EBA8-F268-27803519C3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Zachowek	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67D8A21-E3FC-D0F1-F297-4D53FBCD84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l-PL" dirty="0"/>
              <a:t>Z jednej strony więc przepisy gwarantują spadkodawcy swobodę co do dysponowania majątkiem na wypadek śmierci, z drugiej zaś strony chronią spadkobierców ustawowych w przypadku ich pominięcia w dziedziczeniu testamentowym.</a:t>
            </a:r>
          </a:p>
          <a:p>
            <a:pPr algn="just"/>
            <a:r>
              <a:rPr lang="pl-PL" dirty="0"/>
              <a:t>W konsekwencji, zachowek to nic innego jak uprawnienie które przysługuje spadkobiercom ustawowym w przypadku pominięcia ich przez spadkodawcę w testamencie. </a:t>
            </a:r>
          </a:p>
          <a:p>
            <a:pPr algn="just"/>
            <a:r>
              <a:rPr lang="pl-PL" dirty="0"/>
              <a:t>Należy jednak pamiętać, że domaganie się w takim przypadku przez spadkobierców należnych im praw z masy spadkowej jest ich prawem, ale nie obowiązkiem.</a:t>
            </a:r>
          </a:p>
        </p:txBody>
      </p:sp>
    </p:spTree>
    <p:extLst>
      <p:ext uri="{BB962C8B-B14F-4D97-AF65-F5344CB8AC3E}">
        <p14:creationId xmlns:p14="http://schemas.microsoft.com/office/powerpoint/2010/main" val="370132258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4A76CC0-3767-5B25-F46E-44DE88E5CF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zachowek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ABCBBCA-2BC8-E565-5169-D6DA9B085F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l-PL" sz="2200" dirty="0"/>
              <a:t>Przepis art. 991 § 1 </a:t>
            </a:r>
            <a:r>
              <a:rPr lang="pl-PL" sz="2200" dirty="0" err="1"/>
              <a:t>kc</a:t>
            </a:r>
            <a:r>
              <a:rPr lang="pl-PL" sz="2200" dirty="0"/>
              <a:t> wymienia osoby uprawnione do zachowku po zmarłym. Są nimi: zstępni (dzieci), małżonek a także w niektórych przypadkach rodzice spadkodawcy. </a:t>
            </a:r>
          </a:p>
          <a:p>
            <a:pPr algn="just"/>
            <a:r>
              <a:rPr lang="pl-PL" sz="2200" dirty="0"/>
              <a:t>Mogą oni domagać się 1/2 wartości udziału, jaki przypadłby im gdyby dziedziczyli na podstawie ustawy, a jeżeli są to osoby trwale niezdolne do pracy lub małoletnie, mogą domagać się 2/3 wartości takiego udziału.</a:t>
            </a:r>
          </a:p>
        </p:txBody>
      </p:sp>
    </p:spTree>
    <p:extLst>
      <p:ext uri="{BB962C8B-B14F-4D97-AF65-F5344CB8AC3E}">
        <p14:creationId xmlns:p14="http://schemas.microsoft.com/office/powerpoint/2010/main" val="346556978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2FD235A-DE56-25F6-FC90-C6F15D5D41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zachowek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B30CAEA-45F8-A671-7C26-2D543CDB73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pl-PL" dirty="0"/>
              <a:t>Zachowku można domagać się co do zasady od spadkobiercy, który został powołany do dziedziczenia po zmarłym.</a:t>
            </a:r>
          </a:p>
          <a:p>
            <a:pPr algn="just"/>
            <a:r>
              <a:rPr lang="pl-PL" dirty="0"/>
              <a:t>Należy pamiętać, że roszczenia z tytułu zachowku ulegają przedawnieniu z upływem pięciu lat od ogłoszenia testamentu (art. 1007 § 1 </a:t>
            </a:r>
            <a:r>
              <a:rPr lang="pl-PL" dirty="0" err="1"/>
              <a:t>kc</a:t>
            </a:r>
            <a:r>
              <a:rPr lang="pl-PL" dirty="0"/>
              <a:t>).</a:t>
            </a:r>
          </a:p>
          <a:p>
            <a:pPr algn="just"/>
            <a:r>
              <a:rPr lang="pl-PL" dirty="0"/>
              <a:t>Na koniec, w niektórych sytuacjach, mimo że dana osoba byłaby dziedzicem na podstawie ustawy a została pominięta w testamencie przez spadkodawcę, nie ma ona prawa do zachowku po zmarłym. Dzieje się tak, gdy osoba taka na mocy umowy zrzekła się dziedziczenia po zmarłym, , odrzuciła spadek po zmarłym lub została uznana za niegodną dziedziczenia (tzw. wydziedziczenie).</a:t>
            </a:r>
          </a:p>
        </p:txBody>
      </p:sp>
    </p:spTree>
    <p:extLst>
      <p:ext uri="{BB962C8B-B14F-4D97-AF65-F5344CB8AC3E}">
        <p14:creationId xmlns:p14="http://schemas.microsoft.com/office/powerpoint/2010/main" val="417580349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9617A25-1F3D-BDA8-CCC3-D9CF9999E8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Zachowek	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C04BA73-FB21-1700-2026-D92AE9DD0E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l-PL" dirty="0"/>
              <a:t>Rozpoczynając procedurę związaną z zachowkiem, należy w pierwszej kolejności wezwać spadkobiercę do zapłaty należnej kwoty tytułem zachowku, a następnie po bezskutecznym upływie terminu zapłaty, złożyć pozew do miejscowo właściwego sądu cywilnego, opłacić go zgodnie z przepisami Ustawy o kosztach sądowych w sprawach cywilnych, podać dane powoda, pozwanego/pozwanych, wskazać czego i w jakiej kwocie powód się domaga, uzasadnić swój pozew i wskazać oraz załączyć dowody, jak również odpis pozwu z załącznikami dla pozwanego/pozwanych.</a:t>
            </a:r>
          </a:p>
          <a:p>
            <a:pPr algn="just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0565211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7C79D25-70C9-C493-93A1-D306A8F7CB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Dziedziczenie ustawowe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60EA7B1-D4C5-EA9F-7A76-F5AC9BE242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pl-PL" dirty="0"/>
              <a:t>Z dziedziczeniem ustawowym mamy do czynienia wówczas, gdy spadkodawca nie powołał do spadku żadnego spadkobiercy (nie pozostawił po sobie testamentu), bądź gdy żadna z osób, która została powołana w testamencie, nie chce lub nie może być spadkobiercą.</a:t>
            </a:r>
          </a:p>
          <a:p>
            <a:pPr algn="just"/>
            <a:r>
              <a:rPr lang="pl-PL" dirty="0"/>
              <a:t>Dziedziczenie ustawowe polega na dziedziczeniu przez dane osoby w kolejności jaka wynika z przepisów Kodeksu cywilnego (art. 931 - 935 </a:t>
            </a:r>
            <a:r>
              <a:rPr lang="pl-PL" dirty="0" err="1"/>
              <a:t>kc</a:t>
            </a:r>
            <a:r>
              <a:rPr lang="pl-PL" dirty="0"/>
              <a:t>). </a:t>
            </a:r>
          </a:p>
          <a:p>
            <a:pPr algn="just"/>
            <a:r>
              <a:rPr lang="pl-PL" dirty="0"/>
              <a:t>W pierwszej kolejności, zgodnie z ustawą, dziedziczą dzieci i małżonek, następnie pozostali krewni spadkodawcy, a w ostatniej kolejności (gdy brak jest małżonka, dzieci i krewnych spadkodawcy bądź gdy wszyscy odrzucili spadek), przypada on gminie ostatniego miejsca zamieszkania spadkodawcy lub Skarbowi Państwa.</a:t>
            </a:r>
          </a:p>
        </p:txBody>
      </p:sp>
    </p:spTree>
    <p:extLst>
      <p:ext uri="{BB962C8B-B14F-4D97-AF65-F5344CB8AC3E}">
        <p14:creationId xmlns:p14="http://schemas.microsoft.com/office/powerpoint/2010/main" val="7034459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EE8A3D1-4B4C-8244-824D-CA96C55C76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Dziedziczenie testamentowe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61A8F51-4DB1-19FE-DD27-97E009BE72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l-PL" dirty="0"/>
              <a:t>Z dziedziczeniem testamentowym mamy zaś do czynienia wtedy, gdy spadkodawca, mający pełną zdolność do czynności prawnych, rozporządził swoim majątkiem na wypadek śmierci, sporządzając ważny testament (art. 941 </a:t>
            </a:r>
            <a:r>
              <a:rPr lang="pl-PL" dirty="0" err="1"/>
              <a:t>kc</a:t>
            </a:r>
            <a:r>
              <a:rPr lang="pl-PL" dirty="0"/>
              <a:t>). </a:t>
            </a:r>
          </a:p>
          <a:p>
            <a:pPr algn="just"/>
            <a:r>
              <a:rPr lang="pl-PL" dirty="0"/>
              <a:t>Testament może zawierać rozrządzenia tylko jednego spadkodawcy (małżonkowie zatem nie mogą sporządzić jednego wspólnego, ważnego testamentu).</a:t>
            </a:r>
          </a:p>
        </p:txBody>
      </p:sp>
    </p:spTree>
    <p:extLst>
      <p:ext uri="{BB962C8B-B14F-4D97-AF65-F5344CB8AC3E}">
        <p14:creationId xmlns:p14="http://schemas.microsoft.com/office/powerpoint/2010/main" val="15601686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D2C2F47-9394-7DC1-FF56-048399B921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716371"/>
          </a:xfrm>
        </p:spPr>
        <p:txBody>
          <a:bodyPr/>
          <a:lstStyle/>
          <a:p>
            <a:r>
              <a:rPr lang="pl-PL" dirty="0"/>
              <a:t>testament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F1C805B-3013-D0F4-B423-33E04A54F1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1959430"/>
            <a:ext cx="9603275" cy="3506916"/>
          </a:xfrm>
        </p:spPr>
        <p:txBody>
          <a:bodyPr>
            <a:normAutofit fontScale="85000" lnSpcReduction="10000"/>
          </a:bodyPr>
          <a:lstStyle/>
          <a:p>
            <a:pPr marL="0" indent="0" algn="just">
              <a:buNone/>
            </a:pPr>
            <a:r>
              <a:rPr lang="pl-PL" dirty="0"/>
              <a:t>Testament można sporządzić:</a:t>
            </a:r>
          </a:p>
          <a:p>
            <a:pPr algn="just"/>
            <a:r>
              <a:rPr lang="pl-PL" dirty="0"/>
              <a:t>własnoręcznie, w ten sposób, że spadkodawca w całości napisze go swoim pismem ręcznym, podpisze i opatrzy datą (art. 949 § 1 </a:t>
            </a:r>
            <a:r>
              <a:rPr lang="pl-PL" dirty="0" err="1"/>
              <a:t>kc</a:t>
            </a:r>
            <a:r>
              <a:rPr lang="pl-PL" dirty="0"/>
              <a:t>);</a:t>
            </a:r>
          </a:p>
          <a:p>
            <a:pPr algn="just"/>
            <a:r>
              <a:rPr lang="pl-PL" dirty="0"/>
              <a:t>u notariusza, w formie aktu notarialnego (art. 950 </a:t>
            </a:r>
            <a:r>
              <a:rPr lang="pl-PL" dirty="0" err="1"/>
              <a:t>kc</a:t>
            </a:r>
            <a:r>
              <a:rPr lang="pl-PL" dirty="0"/>
              <a:t>);</a:t>
            </a:r>
          </a:p>
          <a:p>
            <a:pPr algn="just"/>
            <a:r>
              <a:rPr lang="pl-PL" dirty="0"/>
              <a:t>ustnie, wobec wójta/burmistrza/prezydenta miasta/starosty/marszałka województwa/ sekretarza powiatu lub gminy/ kierownika urzędu cywilnego, dodatkowo w obecności dwóch świadków - sporządza się wówczas pisemny protokół, który odczytuje się spadkodawcy w obecności świadków i odbiera od nich podpisy (art. 951 § 1 i 2 </a:t>
            </a:r>
            <a:r>
              <a:rPr lang="pl-PL" dirty="0" err="1"/>
              <a:t>kc</a:t>
            </a:r>
            <a:r>
              <a:rPr lang="pl-PL" dirty="0"/>
              <a:t>) - tzw. testament </a:t>
            </a:r>
            <a:r>
              <a:rPr lang="pl-PL" dirty="0" err="1"/>
              <a:t>allograficzny</a:t>
            </a:r>
            <a:r>
              <a:rPr lang="pl-PL" dirty="0"/>
              <a:t>;</a:t>
            </a:r>
          </a:p>
          <a:p>
            <a:pPr algn="just"/>
            <a:r>
              <a:rPr lang="pl-PL" dirty="0"/>
              <a:t>w sposób szczególny: ustnie na wypadek rychłej śmierci, podczas podróży morskiej lub powietrznej, czy w formie testamentu wojskowego.</a:t>
            </a:r>
          </a:p>
        </p:txBody>
      </p:sp>
    </p:spTree>
    <p:extLst>
      <p:ext uri="{BB962C8B-B14F-4D97-AF65-F5344CB8AC3E}">
        <p14:creationId xmlns:p14="http://schemas.microsoft.com/office/powerpoint/2010/main" val="6186097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FCFC4F2-553D-1582-492A-8D98CDFA50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testament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24BEE94-9FD1-EAEE-1C39-CD7BA0A4F5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pl-PL" sz="2200" dirty="0"/>
              <a:t>W testamencie rozporządzić swoim majątkiem na wypadek śmierci można w sposób dowolny, z pominięciem kolejności dziedziczenia jaka została wskazana powyżej w myśl przepisów Kodeksu cywilnego. Spadkodawca może powołać jednego spadkobiercę lub kilku spadkobierców. Nie muszą to być nawet osoby z kręgu jego rodziny.</a:t>
            </a:r>
          </a:p>
        </p:txBody>
      </p:sp>
    </p:spTree>
    <p:extLst>
      <p:ext uri="{BB962C8B-B14F-4D97-AF65-F5344CB8AC3E}">
        <p14:creationId xmlns:p14="http://schemas.microsoft.com/office/powerpoint/2010/main" val="6881408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7F37CFE-8740-33F7-417C-0538BC021B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Stwierdzenie nabycia spadku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4B7B6C2-2EDB-F3F6-3B5F-FE82865517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l-PL" dirty="0"/>
              <a:t>Stwierdzenie nabycia spadku to nabycie formalnych praw do spadku przez krąg osób powołanych do dziedziczenia (czy to w wyniku dziedziczenia ustawowego, czy testamentowego). </a:t>
            </a:r>
          </a:p>
          <a:p>
            <a:pPr algn="just"/>
            <a:r>
              <a:rPr lang="pl-PL" dirty="0"/>
              <a:t>Żaden przepis nie nakłada na spadkobierców przeprowadzenia sprawy o stwierdzenie nabycia spadku, natomiast powinno to być interesem samych spadkobierców. </a:t>
            </a:r>
          </a:p>
          <a:p>
            <a:pPr algn="just"/>
            <a:r>
              <a:rPr lang="pl-PL" dirty="0"/>
              <a:t>W przeciwnym wypadku majątek po zmarłym pozostaje nieuregulowany, co stwarza na przyszłość wiele komplikacji (np. biorąc pod uwagę stan prawny pozostałych po zmarłym nieruchomości). </a:t>
            </a:r>
          </a:p>
        </p:txBody>
      </p:sp>
    </p:spTree>
    <p:extLst>
      <p:ext uri="{BB962C8B-B14F-4D97-AF65-F5344CB8AC3E}">
        <p14:creationId xmlns:p14="http://schemas.microsoft.com/office/powerpoint/2010/main" val="24744361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7F37CFE-8740-33F7-417C-0538BC021B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Stwierdzenie nabycia spadku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4B7B6C2-2EDB-F3F6-3B5F-FE82865517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pl-PL" sz="2400" dirty="0"/>
              <a:t>Procedurę stwierdzenia nabycia spadku można przeprowadzić na dwa sposoby:</a:t>
            </a:r>
          </a:p>
          <a:p>
            <a:pPr algn="just"/>
            <a:r>
              <a:rPr lang="pl-PL" sz="2400" dirty="0"/>
              <a:t>Składając pisemny wniosek do sądu o stwierdzenie nabycia spadku lub</a:t>
            </a:r>
          </a:p>
          <a:p>
            <a:pPr algn="just"/>
            <a:r>
              <a:rPr lang="pl-PL" sz="2400" dirty="0"/>
              <a:t>Udając się do notariusza i sporządzając tzw. Akt poświadczenia dziedziczenia.</a:t>
            </a:r>
          </a:p>
          <a:p>
            <a:pPr algn="just"/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13333761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B942A62-97C9-9369-D818-4FB8AE43FB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Wniosek do sądu – stwierdzenie nabycia spadku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91A6550-BC46-A117-527B-177E42710D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l-PL" dirty="0"/>
              <a:t>Sądem właściwym do rozpatrzenia sprawy jest sąd rejonowy (wydział cywilny), ostatniego stałego miejsca pobytu zmarłego spadkodawcy. </a:t>
            </a:r>
          </a:p>
          <a:p>
            <a:pPr algn="just"/>
            <a:r>
              <a:rPr lang="pl-PL" dirty="0"/>
              <a:t>We wniosku należy wskazać: wnioskodawcę, spadkobiercę/spadkobierców, czego wnioskodawca się domaga (na kogo ma nastąpić stwierdzenie nabycia spadku, na jakiej podstawie - czy na podstawie dziedziczenia ustawowego czy na podstawie testamentu), uzasadnić swój wniosek i wskazać dowody, dołączyć te dowody w formie załączników oraz odpisy wniosku z załącznikami dla pozostałych uczestników postępowania. </a:t>
            </a:r>
          </a:p>
        </p:txBody>
      </p:sp>
    </p:spTree>
    <p:extLst>
      <p:ext uri="{BB962C8B-B14F-4D97-AF65-F5344CB8AC3E}">
        <p14:creationId xmlns:p14="http://schemas.microsoft.com/office/powerpoint/2010/main" val="2250089801"/>
      </p:ext>
    </p:extLst>
  </p:cSld>
  <p:clrMapOvr>
    <a:masterClrMapping/>
  </p:clrMapOvr>
</p:sld>
</file>

<file path=ppt/theme/theme1.xml><?xml version="1.0" encoding="utf-8"?>
<a:theme xmlns:a="http://schemas.openxmlformats.org/drawingml/2006/main" name="Galeria">
  <a:themeElements>
    <a:clrScheme name="Galeria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eria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eria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16</TotalTime>
  <Words>1693</Words>
  <Application>Microsoft Office PowerPoint</Application>
  <PresentationFormat>Panoramiczny</PresentationFormat>
  <Paragraphs>82</Paragraphs>
  <Slides>23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2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23</vt:i4>
      </vt:variant>
    </vt:vector>
  </HeadingPairs>
  <TitlesOfParts>
    <vt:vector size="26" baseType="lpstr">
      <vt:lpstr>Arial</vt:lpstr>
      <vt:lpstr>Gill Sans MT</vt:lpstr>
      <vt:lpstr>Galeria</vt:lpstr>
      <vt:lpstr>„Postępowanie spadkowe – dziedziczenie ustawowe i testamentowe, stwierdzenie nabycia spadku - podstawowe informacje”</vt:lpstr>
      <vt:lpstr>dZiedziczenie</vt:lpstr>
      <vt:lpstr>Dziedziczenie ustawowe</vt:lpstr>
      <vt:lpstr>Dziedziczenie testamentowe</vt:lpstr>
      <vt:lpstr>testament</vt:lpstr>
      <vt:lpstr>testament</vt:lpstr>
      <vt:lpstr>Stwierdzenie nabycia spadku</vt:lpstr>
      <vt:lpstr>Stwierdzenie nabycia spadku</vt:lpstr>
      <vt:lpstr>Wniosek do sądu – stwierdzenie nabycia spadku</vt:lpstr>
      <vt:lpstr>Wniosek do sądu – stwierdzenie nabycia spadku</vt:lpstr>
      <vt:lpstr>Poświadczenie dziedziczenia u notariusza</vt:lpstr>
      <vt:lpstr>Poświadczenie dziedziczenia u notariusza</vt:lpstr>
      <vt:lpstr>„Dział spadku i zachowek – zagadnienia ogólne”</vt:lpstr>
      <vt:lpstr>Dział spadku  </vt:lpstr>
      <vt:lpstr>Dział spadku – zniesienie współwłasności </vt:lpstr>
      <vt:lpstr>Zniesienie współwłasności </vt:lpstr>
      <vt:lpstr>Umowny dział spadku</vt:lpstr>
      <vt:lpstr>Sądowy dział spadku</vt:lpstr>
      <vt:lpstr>zachowek</vt:lpstr>
      <vt:lpstr>Zachowek </vt:lpstr>
      <vt:lpstr>zachowek</vt:lpstr>
      <vt:lpstr>zachowek</vt:lpstr>
      <vt:lpstr>Zachowek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Władysław Pasoń</dc:creator>
  <cp:lastModifiedBy>Władysław Pasoń</cp:lastModifiedBy>
  <cp:revision>3</cp:revision>
  <dcterms:created xsi:type="dcterms:W3CDTF">2024-03-14T13:00:13Z</dcterms:created>
  <dcterms:modified xsi:type="dcterms:W3CDTF">2024-03-14T13:16:35Z</dcterms:modified>
</cp:coreProperties>
</file>