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71" r:id="rId13"/>
    <p:sldId id="272" r:id="rId14"/>
    <p:sldId id="266" r:id="rId15"/>
    <p:sldId id="267" r:id="rId16"/>
    <p:sldId id="268" r:id="rId17"/>
    <p:sldId id="26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5971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2730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5931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5782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48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1239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8711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204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7263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4844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8164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090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D3957C-4744-CAE5-B77E-7096C6C55D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000" b="1" dirty="0"/>
              <a:t>„Długi spadkowe, przyjęcie spadku z dobrodziejstwem inwentarza, odrzucenie spadku”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F86A819-CCA5-8825-D5AD-4430078EE1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2095155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pl-PL" b="1" dirty="0"/>
              <a:t>Projekt „Prowadzenie Punktu Nieodpłatnej Pomocy Prawnej w Nowym Sączu” współfinansowany ze środków Powiatu Nowosądeckiego.</a:t>
            </a:r>
          </a:p>
          <a:p>
            <a:pPr algn="ctr"/>
            <a:r>
              <a:rPr lang="pl-PL" b="1" dirty="0"/>
              <a:t>-Edukacja Szkolna Przeciwko Wykluczeniu Prawnemu prowadzona przez Ministerstwo Sprawiedliwości-</a:t>
            </a:r>
          </a:p>
          <a:p>
            <a:pPr algn="ctr"/>
            <a:r>
              <a:rPr lang="pl-PL" b="1" dirty="0"/>
              <a:t>Radca prawny Władysław Pasoń </a:t>
            </a:r>
          </a:p>
          <a:p>
            <a:pPr algn="ctr"/>
            <a:r>
              <a:rPr lang="pl-PL" b="1" dirty="0"/>
              <a:t>2024</a:t>
            </a:r>
          </a:p>
          <a:p>
            <a:pPr algn="ctr"/>
            <a:endParaRPr lang="pl-PL" b="1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347C4B12-4C99-D6CF-D410-B1963D1777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" y="273013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390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59FF79-16C0-C9C7-D427-27923D489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Przyjęcie spadku z dobrodziejstwem inwentarza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133B1A-BEB2-E108-DF01-2CE55A8B5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200" dirty="0"/>
              <a:t>Na koniec należy zaznaczy, że w wyniku zmiany przepisów w roku 2015, po upływie 6 miesięcy, w przypadku braku reakcji ze strony spadkobiercy, przyjęcie spadku następuje z dobrodziejstwem inwentarza. </a:t>
            </a:r>
          </a:p>
          <a:p>
            <a:pPr algn="just"/>
            <a:r>
              <a:rPr lang="pl-PL" sz="2200" dirty="0"/>
              <a:t>Rozwiązanie to chroni spadkobierców przed konsekwencjami niepodejmowania przez nich żadnych czynności po śmierci zadłużonej osoby.</a:t>
            </a:r>
          </a:p>
        </p:txBody>
      </p:sp>
    </p:spTree>
    <p:extLst>
      <p:ext uri="{BB962C8B-B14F-4D97-AF65-F5344CB8AC3E}">
        <p14:creationId xmlns:p14="http://schemas.microsoft.com/office/powerpoint/2010/main" val="4128781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41E33E-A96F-7B58-972C-F62EC9881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zachowek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E3012D5-7C39-3F4B-7BFE-C4E77CE7A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Tytułem wstępu należy zaznaczyć, że spadkodawca posiada pełną swobodę co do możliwości i formy rozdysponowania swoim majątkiem zarówno za życia (np. w formie darowizny), jak i na wypadek śmierci (poprzez sporządzenie testamentu na rzecz dowolnej osoby/osób, nawet spoza grona rodziny). </a:t>
            </a:r>
          </a:p>
          <a:p>
            <a:pPr algn="just"/>
            <a:r>
              <a:rPr lang="pl-PL" dirty="0"/>
              <a:t>Niejednokrotnie, rozporządzenie majątkiem może doprowadzić do pokrzywdzenia najbliższych osób.</a:t>
            </a:r>
          </a:p>
        </p:txBody>
      </p:sp>
    </p:spTree>
    <p:extLst>
      <p:ext uri="{BB962C8B-B14F-4D97-AF65-F5344CB8AC3E}">
        <p14:creationId xmlns:p14="http://schemas.microsoft.com/office/powerpoint/2010/main" val="3777693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F8FC4C-179A-5F3E-798C-A73A377F8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zachowek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4524EA-4EF1-7A5D-6643-EF5370041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Na wypadek takiej sytuacji została stworzona instytucja zachowku, który ma za zadanie chronić interesy spadkobierców ustawowych, którzy - jako osoby najbliższe - co do zasady powinni dziedziczyć po zmarłym na podstawie przepisów ustawy, a które np. zostały pominięte, ponieważ spadkodawca sporządził testament, w którym powołał do spadku osobę spoza grona najbliższej rodziny.</a:t>
            </a:r>
          </a:p>
          <a:p>
            <a:pPr algn="just"/>
            <a:r>
              <a:rPr lang="pl-PL" dirty="0"/>
              <a:t>Osobami najbliższymi, a uprawnionymi do zachowku, zgodnie z przepisem art. 991 § 1 Kodeksu cywilnego są: dzieci (zstępni), małżonek, rodzice spadkodawcy. Jak z tego wynika, ustawodawca nie zaliczył już rodzeństwa do grona osób uprawnionych do domagania się zachowku.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8060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8415F3-BDCA-B44C-F2CC-2B15B06A9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zachowek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E7B825-6BF5-8EE7-0E97-FA1348C31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Sam zachowek to część (ułamek) wartości tego, co dana osoba winna uzyskać po zmarłym gdyby została powołana do dziedziczenia zgodnie z przepisami ustawy</a:t>
            </a:r>
            <a:r>
              <a:rPr lang="pl-PL"/>
              <a:t>. </a:t>
            </a:r>
          </a:p>
          <a:p>
            <a:pPr algn="just"/>
            <a:r>
              <a:rPr lang="pl-PL"/>
              <a:t>Co </a:t>
            </a:r>
            <a:r>
              <a:rPr lang="pl-PL" dirty="0"/>
              <a:t>do zasady, uprawnionym do zachowku przysługuje 1/2 wartości ich podstawowego udziału w spadku, który otrzymaliby gdyby nie zostali pominięci w dziedziczeniu. Jeżeli jednak, osoby uprawnione do zachowku są trwale niezdolne do pracy lub dziecko uprawnione do zachowku jest małoletnie, przysługuje im 2/3 wartości należnego im udziału spadkowego.</a:t>
            </a:r>
          </a:p>
          <a:p>
            <a:pPr algn="just"/>
            <a:r>
              <a:rPr lang="pl-PL" dirty="0"/>
              <a:t>Roszczenie o zachowek co do zasady ma charakter roszczenia majątkowego i przedawnia się z upływem lat pięciu od ogłoszenia testamentu.</a:t>
            </a:r>
          </a:p>
        </p:txBody>
      </p:sp>
    </p:spTree>
    <p:extLst>
      <p:ext uri="{BB962C8B-B14F-4D97-AF65-F5344CB8AC3E}">
        <p14:creationId xmlns:p14="http://schemas.microsoft.com/office/powerpoint/2010/main" val="2482137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B5CC0F-10E9-F9EF-2910-BFC1A9003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Wydziedziczenie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B76F6B-BFF8-AC67-9A85-9B4296ED1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Istnieją jednak sytuacje, w których roszczenie o zachowek nie przysługuje spadkobiercy ustawowemu, jeżeli został on przez spadkodawcę m.in. wydziedziczony.</a:t>
            </a:r>
          </a:p>
          <a:p>
            <a:pPr algn="just"/>
            <a:r>
              <a:rPr lang="pl-PL" dirty="0"/>
              <a:t>W konsekwencji, wydziedziczenie to instytucja polegająca na pozbawieniu spadkobierców ustawowych należących do grona najbliższej rodziny (dzieci, małżonka, rodziców) prawa do domagania się zachowku. </a:t>
            </a:r>
          </a:p>
          <a:p>
            <a:pPr algn="just"/>
            <a:r>
              <a:rPr lang="pl-PL" dirty="0"/>
              <a:t>Należy zauważyć, że wydziedziczenie to nie tylko pominięcie opisanych osób w testamencie (pozbawienie ich udziału w spadku), ale także również wykluczenie ich od domagania się zapłaty zachowku, czyli części udziału, jaki przypadałby im w ramach dziedziczenia ustawowego.</a:t>
            </a:r>
          </a:p>
        </p:txBody>
      </p:sp>
    </p:spTree>
    <p:extLst>
      <p:ext uri="{BB962C8B-B14F-4D97-AF65-F5344CB8AC3E}">
        <p14:creationId xmlns:p14="http://schemas.microsoft.com/office/powerpoint/2010/main" val="5625485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076863-503B-3037-D58B-A5225F58E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wydziedziczenie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7ADAF4-AA82-641E-D469-6268ED6BE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pl-PL" sz="2400" dirty="0"/>
              <a:t>Wydziedziczyć można tylko i wyłącznie w formie testamentu. </a:t>
            </a:r>
          </a:p>
          <a:p>
            <a:pPr algn="just"/>
            <a:r>
              <a:rPr lang="pl-PL" sz="2400" dirty="0"/>
              <a:t>Skuteczne wydziedziczenie ma miejsce wówczas, gdy w testamencie zostaną opisane przyczyny wydziedziczenia. </a:t>
            </a:r>
          </a:p>
        </p:txBody>
      </p:sp>
    </p:spTree>
    <p:extLst>
      <p:ext uri="{BB962C8B-B14F-4D97-AF65-F5344CB8AC3E}">
        <p14:creationId xmlns:p14="http://schemas.microsoft.com/office/powerpoint/2010/main" val="1165393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4BAAA4-A994-F445-F79F-EF70524B6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Wydziedziczenie przyczyny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680F30-E3F5-63D5-0658-5D58B360F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Do przyczyn wydziedziczenia zalicza się, zgodnie z przepisem art. 1008 Kodeksu Cywilnego:</a:t>
            </a:r>
          </a:p>
          <a:p>
            <a:pPr algn="just"/>
            <a:r>
              <a:rPr lang="pl-PL" dirty="0"/>
              <a:t>postępowanie wbrew woli spadkodawcy (uporczywie, w sposób sprzeczny z zasadami współżycia społecznego);</a:t>
            </a:r>
          </a:p>
          <a:p>
            <a:pPr algn="just"/>
            <a:r>
              <a:rPr lang="pl-PL" dirty="0"/>
              <a:t>dopuszczenie się względem spadkodawcy albo jednej z najbliższych mu osób umyślnego przestępstwa przeciwko życiu, zdrowiu lub wolności albo rażącej obrazy czci;</a:t>
            </a:r>
          </a:p>
          <a:p>
            <a:pPr algn="just"/>
            <a:r>
              <a:rPr lang="pl-PL" dirty="0"/>
              <a:t>uporczywe niedopełnianie względem spadkodawcy obowiązków rodzinnych.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51527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791D22-42B7-6585-3EE7-6A2E667B5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Wydziedziczenie	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981719-08A9-B13E-2892-6F23EB165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Ważne jest również, że nawet pomimo spełnieniu wyżej opisanych przyczyn uzasadniających wydziedziczenie, w sytuacji gdy spadkodawca przebaczył osobie uprawnionej do zachowku, to nie może jej wydziedziczyć. </a:t>
            </a:r>
          </a:p>
          <a:p>
            <a:pPr algn="just"/>
            <a:r>
              <a:rPr lang="pl-PL" dirty="0"/>
              <a:t>„Przebaczenie przez spadkodawcę uprawnionemu do zachowku może nastąpić także po wydziedziczeniu go w testamencie i do swej skuteczności nie wymaga zachowania formy testamentowej” (uchwała Sądu Najwyższego z dnia 19 października 2018 r. , III CZP 37/18).</a:t>
            </a:r>
          </a:p>
        </p:txBody>
      </p:sp>
    </p:spTree>
    <p:extLst>
      <p:ext uri="{BB962C8B-B14F-4D97-AF65-F5344CB8AC3E}">
        <p14:creationId xmlns:p14="http://schemas.microsoft.com/office/powerpoint/2010/main" val="2195575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E1B6BF-040C-F745-5566-D747E4538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Dziedziczenie – masa spadkowa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E619FF5-538E-7FF5-C643-76307C565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400" dirty="0"/>
              <a:t>Na wstępie, długi spadkowe należy zdefiniować jako pasywa/obowiązki majątkowe które zostały po zmarłym i które nie wygasły wraz z jego śmiercią. </a:t>
            </a:r>
          </a:p>
          <a:p>
            <a:pPr algn="just"/>
            <a:r>
              <a:rPr lang="pl-PL" sz="2400" dirty="0"/>
              <a:t>Co do zasady przechodzą one na spadkobierców (zarówno tych którzy dziedziczą na podstawie testamentu, jak i tych którzy dziedziczą na podstawie ustawy).</a:t>
            </a:r>
          </a:p>
        </p:txBody>
      </p:sp>
    </p:spTree>
    <p:extLst>
      <p:ext uri="{BB962C8B-B14F-4D97-AF65-F5344CB8AC3E}">
        <p14:creationId xmlns:p14="http://schemas.microsoft.com/office/powerpoint/2010/main" val="1792755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52A86A-C4AE-3E0E-F41A-26F9DE9C1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Długi spadkowe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50AD98-2A1F-72D0-9E74-7ADF6887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Najczęściej, w ramach długów spadkowych wyróżniamy pozostałe po zmarłym zobowiązania finansowe (powstałe na skutek stosunków zobowiązaniowych, zawieranych za życia umów, zaciągania kredytów, pożyczek itd.). </a:t>
            </a:r>
          </a:p>
          <a:p>
            <a:pPr algn="just"/>
            <a:r>
              <a:rPr lang="pl-PL" dirty="0"/>
              <a:t>Tak więc długi spadkowe to przede wszystkim długi zaciągnięte przez spadkodawcę za jego życia.</a:t>
            </a:r>
          </a:p>
          <a:p>
            <a:pPr algn="just"/>
            <a:r>
              <a:rPr lang="pl-PL" dirty="0"/>
              <a:t>Co do zasady, spadkobiercy ponoszą odpowiedzialność za długi spadkowe z całego swego majątku, jednak reguła ta zależy od rodzaju oświadczenia spadkowego jakie złoży spadkobierca</a:t>
            </a:r>
          </a:p>
        </p:txBody>
      </p:sp>
    </p:spTree>
    <p:extLst>
      <p:ext uri="{BB962C8B-B14F-4D97-AF65-F5344CB8AC3E}">
        <p14:creationId xmlns:p14="http://schemas.microsoft.com/office/powerpoint/2010/main" val="3041136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1877B0-551E-0FD2-9E67-9F5336DC0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Odpowiedzialność za długi spadkowe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5534B6-0CFB-BFD5-3AD3-6FE23212F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w razie prostego przyjęcia spadku (złożenia oświadczenia o przyjęciu spadku wprost), spadkobierca ponosi odpowiedzialność za długi spadkowe bez ograniczenia;</a:t>
            </a:r>
          </a:p>
          <a:p>
            <a:pPr algn="just"/>
            <a:r>
              <a:rPr lang="pl-PL" dirty="0"/>
              <a:t>w razie przyjęcia spadku z dobrodziejstwem inwentarza, spadkobierca ponosi odpowiedzialność za długi spadkowe tylko do wartości ustalonego w wykazie inwentarza albo spisie inwentarza stanu czynnego spadku;</a:t>
            </a:r>
          </a:p>
          <a:p>
            <a:pPr algn="just"/>
            <a:r>
              <a:rPr lang="pl-PL" dirty="0"/>
              <a:t>w razie odrzucenia spadku (złożenia oświadczenia o odrzuceniu), spadkobierca, który spadek odrzucił, zostaje wyłączony od dziedziczenia, tak jakby nie dożył otwarcia spadku, co jest równoznaczne że nie dziedziczy ani aktywów ani pasywów (długów) po zmarłym.</a:t>
            </a:r>
          </a:p>
        </p:txBody>
      </p:sp>
    </p:spTree>
    <p:extLst>
      <p:ext uri="{BB962C8B-B14F-4D97-AF65-F5344CB8AC3E}">
        <p14:creationId xmlns:p14="http://schemas.microsoft.com/office/powerpoint/2010/main" val="3997403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D3C497-8155-AE9B-80A6-96F8003EF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Odrzucenie spadku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C3DD3C-D69B-D4E9-E46F-BCE0B7162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Jeżeli zdecydujemy się na całkowite odrzucenie spadku, mamy na to ustawowy 6-miesięczny termin na złożenie oświadczenia o takim odrzuceniu. </a:t>
            </a:r>
          </a:p>
          <a:p>
            <a:pPr algn="just"/>
            <a:r>
              <a:rPr lang="pl-PL" dirty="0"/>
              <a:t>Oświadczenie woli o odrzuceniu spadku może być złożone przed Sądem lub przed Notariuszem. </a:t>
            </a:r>
          </a:p>
          <a:p>
            <a:pPr algn="just"/>
            <a:r>
              <a:rPr lang="pl-PL" dirty="0"/>
              <a:t>Należy pamiętać, że wskazany termin nie jest liczony od dnia śmierci spadkodawcy, a od chwili powzięcia przez nas informacji o tym, że zostaliśmy powołani do spadku (co może nastąpić nawet po kilku latach od śmierci danej osoby z którą np. nie utrzymywaliśmy żadnych kontaktów).</a:t>
            </a:r>
          </a:p>
        </p:txBody>
      </p:sp>
    </p:spTree>
    <p:extLst>
      <p:ext uri="{BB962C8B-B14F-4D97-AF65-F5344CB8AC3E}">
        <p14:creationId xmlns:p14="http://schemas.microsoft.com/office/powerpoint/2010/main" val="2928847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373A74-ED8A-5CDD-E8FF-BD3176550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Oświadczenie o odrzuceniu spadku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7827D9-E1AF-C301-99F9-B2BC7CC68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200" dirty="0"/>
              <a:t>Oświadczenie o odrzuceniu można złożyć przed Notariuszem lub przed Sądem. Konsekwencją odrzucenia spadku jest to, że jesteśmy traktowani jakbyśmy nie dożyli otwarcia spadku. </a:t>
            </a:r>
          </a:p>
          <a:p>
            <a:pPr algn="just"/>
            <a:r>
              <a:rPr lang="pl-PL" sz="2200" dirty="0"/>
              <a:t>W konsekwencji, prawa do spadku przechodzą na naszych dalszych zstępnych (np. dzieci). </a:t>
            </a:r>
          </a:p>
          <a:p>
            <a:pPr algn="just"/>
            <a:r>
              <a:rPr lang="pl-PL" sz="2200" dirty="0"/>
              <a:t>Instytucja odrzucenia spadku doprowadza do konieczności podejmowania czynności prawnych przez wiele osób z bliskiej i dalszej rodziny. </a:t>
            </a:r>
          </a:p>
        </p:txBody>
      </p:sp>
    </p:spTree>
    <p:extLst>
      <p:ext uri="{BB962C8B-B14F-4D97-AF65-F5344CB8AC3E}">
        <p14:creationId xmlns:p14="http://schemas.microsoft.com/office/powerpoint/2010/main" val="1265309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373A74-ED8A-5CDD-E8FF-BD3176550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Oświadczenie o odrzuceniu spadku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7827D9-E1AF-C301-99F9-B2BC7CC68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200" dirty="0"/>
              <a:t>Niejednokrotnie osoby które odrzucają spadek, posiadają małoletnie dzieci (na które spadek ten na skutek odrzucenia przechodzi) a które nie posiadają pełnej zdolności do czynności prawnych i same nie mogą złożyć takiego oświadczenia o odrzuceniu. </a:t>
            </a:r>
          </a:p>
          <a:p>
            <a:pPr algn="just"/>
            <a:r>
              <a:rPr lang="pl-PL" sz="2200" dirty="0"/>
              <a:t>Zachodzi wówczas konieczność inicjowania kolejnej sprawy sądowej - tym razem przed Sądem rodzinnym, aby ten w imieniu małoletniego pozwolił rodzicom na odrzucenie spadku.</a:t>
            </a:r>
          </a:p>
        </p:txBody>
      </p:sp>
    </p:spTree>
    <p:extLst>
      <p:ext uri="{BB962C8B-B14F-4D97-AF65-F5344CB8AC3E}">
        <p14:creationId xmlns:p14="http://schemas.microsoft.com/office/powerpoint/2010/main" val="1938540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2780BA-0065-76D7-C450-2DDD09169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Sprawy spadkowe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282CB4-7811-0C09-FC23-8E812E795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400" dirty="0"/>
              <a:t>W związku z powyższym, aby nie doprowadzać do konieczności prowadzeniu wielu postępowań i aby nie angażować całej najbliższej/dalszej rodziny w sprawy spadkowe, a by uchronić się od odpowiedzialności za całość (lub część) długów spadkowych - oczywiście w zależności od stanu faktycznego danej sprawy i tego co jest dla nas korzystniejsze - istnieje możliwość przyjęcia spadku z dobrodziejstwem inwentarza. </a:t>
            </a:r>
          </a:p>
        </p:txBody>
      </p:sp>
    </p:spTree>
    <p:extLst>
      <p:ext uri="{BB962C8B-B14F-4D97-AF65-F5344CB8AC3E}">
        <p14:creationId xmlns:p14="http://schemas.microsoft.com/office/powerpoint/2010/main" val="1854990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59FF79-16C0-C9C7-D427-27923D489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Przyjęcie spadku z dobrodziejstwem inwentarza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133B1A-BEB2-E108-DF01-2CE55A8B5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200" dirty="0"/>
              <a:t>Przyjęcie spadku z dobrodziejstwem inwentarza: odpowiadamy wówczas za długi spadkowe jedynie do wysokości aktywów które w spadku po zmarłym pozostały (jeżeli aktywy wynosiły 0zł, za długi odpowiadamy również w wysokości 0zł). </a:t>
            </a:r>
          </a:p>
          <a:p>
            <a:pPr algn="just"/>
            <a:r>
              <a:rPr lang="pl-PL" sz="2200" dirty="0"/>
              <a:t>Konieczne jest jednak dopełnienie wymaganych przepisami formalności związanych ze sporządzeniem spisu inwentarza/wykazu inwentarza.</a:t>
            </a:r>
          </a:p>
        </p:txBody>
      </p:sp>
    </p:spTree>
    <p:extLst>
      <p:ext uri="{BB962C8B-B14F-4D97-AF65-F5344CB8AC3E}">
        <p14:creationId xmlns:p14="http://schemas.microsoft.com/office/powerpoint/2010/main" val="95629824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a">
  <a:themeElements>
    <a:clrScheme name="Gale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30</TotalTime>
  <Words>1195</Words>
  <Application>Microsoft Office PowerPoint</Application>
  <PresentationFormat>Panoramiczny</PresentationFormat>
  <Paragraphs>60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0" baseType="lpstr">
      <vt:lpstr>Arial</vt:lpstr>
      <vt:lpstr>Gill Sans MT</vt:lpstr>
      <vt:lpstr>Galeria</vt:lpstr>
      <vt:lpstr>„Długi spadkowe, przyjęcie spadku z dobrodziejstwem inwentarza, odrzucenie spadku”</vt:lpstr>
      <vt:lpstr>Dziedziczenie – masa spadkowa</vt:lpstr>
      <vt:lpstr>Długi spadkowe</vt:lpstr>
      <vt:lpstr>Odpowiedzialność za długi spadkowe</vt:lpstr>
      <vt:lpstr>Odrzucenie spadku</vt:lpstr>
      <vt:lpstr>Oświadczenie o odrzuceniu spadku</vt:lpstr>
      <vt:lpstr>Oświadczenie o odrzuceniu spadku</vt:lpstr>
      <vt:lpstr>Sprawy spadkowe</vt:lpstr>
      <vt:lpstr>Przyjęcie spadku z dobrodziejstwem inwentarza</vt:lpstr>
      <vt:lpstr>Przyjęcie spadku z dobrodziejstwem inwentarza</vt:lpstr>
      <vt:lpstr>zachowek</vt:lpstr>
      <vt:lpstr>zachowek</vt:lpstr>
      <vt:lpstr>zachowek</vt:lpstr>
      <vt:lpstr>Wydziedziczenie </vt:lpstr>
      <vt:lpstr>wydziedziczenie</vt:lpstr>
      <vt:lpstr>Wydziedziczenie przyczyny </vt:lpstr>
      <vt:lpstr>Wydziedziczenie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Władysław Pasoń</dc:creator>
  <cp:lastModifiedBy>Władysław Pasoń</cp:lastModifiedBy>
  <cp:revision>6</cp:revision>
  <dcterms:created xsi:type="dcterms:W3CDTF">2024-03-14T13:00:13Z</dcterms:created>
  <dcterms:modified xsi:type="dcterms:W3CDTF">2024-03-14T13:31:46Z</dcterms:modified>
</cp:coreProperties>
</file>